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x="1143212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0" name="Shape 22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7" name="Shape 22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2" name="Shape 23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6" name="Shape 2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5999" cy="163353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00" cy="1947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5999" cy="151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5999" cy="16668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5999" cy="4573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ctrTitle"/>
          </p:nvPr>
        </p:nvSpPr>
        <p:spPr>
          <a:xfrm>
            <a:off x="762000" y="2366963"/>
            <a:ext cx="8636100" cy="163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3125" lIns="93125" rIns="93125" tIns="931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699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271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970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669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ctr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94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639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733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rIns="93125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 rot="5400000">
            <a:off x="5269850" y="2645325"/>
            <a:ext cx="60972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3125" lIns="93125" rIns="93125" tIns="931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699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271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970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669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 rot="5400000">
            <a:off x="875700" y="562575"/>
            <a:ext cx="60972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-1397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1600" lvl="1" marL="7493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557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25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955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88900" lvl="5" marL="25527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3022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925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88900" lvl="8" marL="39497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rIns="93125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3125" lIns="93125" rIns="93125" tIns="931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699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271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970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669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 rot="5400000">
            <a:off x="2793350" y="168825"/>
            <a:ext cx="45732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-1397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1600" lvl="1" marL="7493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557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25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955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88900" lvl="5" marL="25527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3022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925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88900" lvl="8" marL="39497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rIns="93125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3125" lIns="93125" rIns="93125" tIns="931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699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271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970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669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6" name="Shape 106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6875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53571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0000"/>
              <a:buFont typeface="Times New Roman"/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1428"/>
              <a:buFont typeface="Times New Roman"/>
              <a:buNone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1428"/>
              <a:buFont typeface="Times New Roman"/>
              <a:buNone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1428"/>
              <a:buFont typeface="Times New Roman"/>
              <a:buNone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94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1428"/>
              <a:buFont typeface="Times New Roman"/>
              <a:buNone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63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1428"/>
              <a:buFont typeface="Times New Roman"/>
              <a:buNone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733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1428"/>
              <a:buFont typeface="Times New Roman"/>
              <a:buNone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940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639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7338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rIns="93125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3125" lIns="93125" rIns="93125" tIns="931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699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271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970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669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-1397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1600" lvl="1" marL="7493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557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25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955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88900" lvl="5" marL="25527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3022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925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88900" lvl="8" marL="39497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940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639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733800" marR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rIns="93125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rIns="93125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3125" lIns="93125" rIns="93125" tIns="931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699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271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970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669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rIns="93125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3125" lIns="93125" rIns="93125" tIns="931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699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271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970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669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508000" y="1704975"/>
            <a:ext cx="44892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b" bIns="93125" lIns="93125" rIns="93125" tIns="93125"/>
          <a:lstStyle>
            <a:lvl1pPr indent="0" lvl="0" marL="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94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63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733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2" type="body"/>
          </p:nvPr>
        </p:nvSpPr>
        <p:spPr>
          <a:xfrm>
            <a:off x="508000" y="2416175"/>
            <a:ext cx="44892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-190500" lvl="0" marL="3429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2400" lvl="1" marL="7493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557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25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39700" lvl="4" marL="20955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527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3022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925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9497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3" type="body"/>
          </p:nvPr>
        </p:nvSpPr>
        <p:spPr>
          <a:xfrm>
            <a:off x="5160962" y="1704975"/>
            <a:ext cx="44910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b" bIns="93125" lIns="93125" rIns="93125" tIns="93125"/>
          <a:lstStyle>
            <a:lvl1pPr indent="0" lvl="0" marL="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94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63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733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-190500" lvl="0" marL="3429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2400" lvl="1" marL="7493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557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25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39700" lvl="4" marL="20955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527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3022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925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9497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rIns="93125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5" y="2645569"/>
            <a:ext cx="6097588" cy="2158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05" y="562768"/>
            <a:ext cx="6097588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3125" lIns="93125" rIns="93125" tIns="931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699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271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970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669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762000" y="2200275"/>
            <a:ext cx="4241700" cy="45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-1524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27000" lvl="1" marL="7493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88900" lvl="2" marL="11557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25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955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527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3022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925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9497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9" name="Shape 139"/>
          <p:cNvSpPr txBox="1"/>
          <p:nvPr>
            <p:ph idx="2" type="body"/>
          </p:nvPr>
        </p:nvSpPr>
        <p:spPr>
          <a:xfrm>
            <a:off x="5156200" y="2200275"/>
            <a:ext cx="4241700" cy="45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-1524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27000" lvl="1" marL="7493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88900" lvl="2" marL="11557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25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955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527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3022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925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9497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0" name="Shape 1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1" name="Shape 1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rIns="93125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803275" y="4895850"/>
            <a:ext cx="8636100" cy="15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699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271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970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669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3125" lIns="93125" rIns="93125" tIns="931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940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63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7338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6" name="Shape 14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7" name="Shape 14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8" name="Shape 14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rIns="93125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3125" lIns="93125" rIns="93125" tIns="931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699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271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970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669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762000" y="2200275"/>
            <a:ext cx="8636100" cy="45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-1397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1600" lvl="1" marL="7493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557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25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955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88900" lvl="5" marL="25527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3022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925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88900" lvl="8" marL="39497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2" name="Shape 152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3" name="Shape 153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4" name="Shape 154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rIns="93125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6" y="169068"/>
            <a:ext cx="4573586" cy="8635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74" cy="129063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075" cy="6503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74" cy="52133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449" cy="7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449" cy="4391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37" cy="7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37" cy="4391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99" cy="4573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99" cy="4573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5999" cy="4573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3125" lIns="93125" rIns="93125" tIns="931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ct val="3409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ct val="3409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ct val="3409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ct val="3409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ct val="3409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69900" marR="0" rtl="0" algn="ctr">
              <a:spcBef>
                <a:spcPts val="0"/>
              </a:spcBef>
              <a:spcAft>
                <a:spcPts val="0"/>
              </a:spcAft>
              <a:buSzPct val="3409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27100" marR="0" rtl="0" algn="ctr">
              <a:spcBef>
                <a:spcPts val="0"/>
              </a:spcBef>
              <a:spcAft>
                <a:spcPts val="0"/>
              </a:spcAft>
              <a:buSzPct val="3409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97000" marR="0" rtl="0" algn="ctr">
              <a:spcBef>
                <a:spcPts val="0"/>
              </a:spcBef>
              <a:spcAft>
                <a:spcPts val="0"/>
              </a:spcAft>
              <a:buSzPct val="3409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66900" marR="0" rtl="0" algn="ctr">
              <a:spcBef>
                <a:spcPts val="0"/>
              </a:spcBef>
              <a:spcAft>
                <a:spcPts val="0"/>
              </a:spcAft>
              <a:buSzPct val="3409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762000" y="2200275"/>
            <a:ext cx="8636100" cy="45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-1397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1600" lvl="1" marL="7493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557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25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955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88900" lvl="5" marL="25527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3022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925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88900" lvl="8" marL="39497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rIns="93125" tIns="931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9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66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336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6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660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52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  <a:defRPr b="0" i="0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rIns="93125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FdQ87SOfb7Y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Relationship Id="rId4" Type="http://schemas.openxmlformats.org/officeDocument/2006/relationships/image" Target="../media/image9.gif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¡Baile Viernes!</a:t>
            </a:r>
          </a:p>
        </p:txBody>
      </p:sp>
      <p:sp>
        <p:nvSpPr>
          <p:cNvPr id="160" name="Shape 160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1397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https://www.youtube.com/watch?v=FdQ87SOfb7Y</a:t>
            </a:r>
            <a:r>
              <a:rPr lang="en-US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 indent="1397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Just do your best and make an honest effort to learn the dance!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Días de la Semana Canción</a:t>
            </a:r>
          </a:p>
        </p:txBody>
      </p:sp>
      <p:sp>
        <p:nvSpPr>
          <p:cNvPr id="217" name="Shape 21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Lunes, Martes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Miércoles, Jueves, Viernes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Sábado, Domingo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(clap, clap) The days of the week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El Abecedario</a:t>
            </a:r>
          </a:p>
        </p:txBody>
      </p:sp>
      <p:sp>
        <p:nvSpPr>
          <p:cNvPr id="223" name="Shape 22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27 letras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tiene 26.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Ñ es la differencia.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b="1" lang="en-US" sz="36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RAE</a:t>
            </a: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 dice qué </a:t>
            </a:r>
            <a:r>
              <a:rPr i="1"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ch </a:t>
            </a: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y </a:t>
            </a:r>
            <a:r>
              <a:rPr i="1"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ll </a:t>
            </a: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son dígrafos* no letras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Un dígrafo(a digraph) is a combination of letters that represent a single sound.</a:t>
            </a:r>
          </a:p>
        </p:txBody>
      </p:sp>
      <p:pic>
        <p:nvPicPr>
          <p:cNvPr descr="rae.png" id="224" name="Shape 2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88400" y="1217700"/>
            <a:ext cx="4719250" cy="212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he-spanish-numbers (1).gif" id="229" name="Shape 2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0159999" cy="761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REPASO ESPAÑOL A INGLÉS</a:t>
            </a:r>
          </a:p>
        </p:txBody>
      </p:sp>
      <p:sp>
        <p:nvSpPr>
          <p:cNvPr id="235" name="Shape 23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(Clapping)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HOLA HOLA HOLA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ctrTitle"/>
          </p:nvPr>
        </p:nvSpPr>
        <p:spPr>
          <a:xfrm>
            <a:off x="806450" y="2016125"/>
            <a:ext cx="85471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60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Repaso</a:t>
            </a:r>
          </a:p>
        </p:txBody>
      </p:sp>
      <p:sp>
        <p:nvSpPr>
          <p:cNvPr id="166" name="Shape 166"/>
          <p:cNvSpPr txBox="1"/>
          <p:nvPr>
            <p:ph idx="1" type="subTitle"/>
          </p:nvPr>
        </p:nvSpPr>
        <p:spPr>
          <a:xfrm>
            <a:off x="382587" y="4368800"/>
            <a:ext cx="9563100" cy="18462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Objetivo: </a:t>
            </a: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Review for upcoming quiz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ctrTitle"/>
          </p:nvPr>
        </p:nvSpPr>
        <p:spPr>
          <a:xfrm>
            <a:off x="44450" y="355600"/>
            <a:ext cx="10071099" cy="132714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  <p:sp>
        <p:nvSpPr>
          <p:cNvPr id="172" name="Shape 172"/>
          <p:cNvSpPr txBox="1"/>
          <p:nvPr>
            <p:ph idx="1" type="subTitle"/>
          </p:nvPr>
        </p:nvSpPr>
        <p:spPr>
          <a:xfrm>
            <a:off x="552450" y="1828800"/>
            <a:ext cx="9055099" cy="48942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(Snapping)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ESPAÑOL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ADIOS INGLÉS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Call &amp; Responses</a:t>
            </a:r>
          </a:p>
        </p:txBody>
      </p:sp>
      <p:sp>
        <p:nvSpPr>
          <p:cNvPr id="178" name="Shape 178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Sr. Rivera “Eruditos”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(Sr. Rivera “Scholars”)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Clase “Si Profesor”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(Class looks at Sr. Rivera “yes teacher”)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Sr. Rivera “¿Qué Tal?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(Sr. Rivera How’s it going?)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Clase “General!”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(Class salutes* “General”)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Call &amp; Responses</a:t>
            </a:r>
          </a:p>
        </p:txBody>
      </p:sp>
      <p:sp>
        <p:nvSpPr>
          <p:cNvPr id="184" name="Shape 184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Sr. Rivera “Otra cosa!”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(Sr. Rivera “another thing”)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Clase “Mariposa”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(Class “Butterfly” makes butterfly shadow hands)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Call &amp; Responses</a:t>
            </a:r>
          </a:p>
        </p:txBody>
      </p:sp>
      <p:sp>
        <p:nvSpPr>
          <p:cNvPr id="190" name="Shape 190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Sr. Rivera “¡Clase! ¿Se puede?”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(Sr. Rivera “Class can you do it?”)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Clase “¡Sí se puede!”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(Class “Yes I can!” pumps fist)</a:t>
            </a:r>
          </a:p>
          <a:p>
            <a:pPr indent="1143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Sr. Rivera “¡Hola Hola!”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Clase “¡Coca Cola!”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(Class drinks a coke)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b="0" i="0" lang="en-US" sz="49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 de la semana</a:t>
            </a:r>
          </a:p>
        </p:txBody>
      </p:sp>
      <p:sp>
        <p:nvSpPr>
          <p:cNvPr id="196" name="Shape 196"/>
          <p:cNvSpPr txBox="1"/>
          <p:nvPr>
            <p:ph idx="1" type="subTitle"/>
          </p:nvPr>
        </p:nvSpPr>
        <p:spPr>
          <a:xfrm>
            <a:off x="552450" y="1828800"/>
            <a:ext cx="43989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 llamo: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¿Cómo te llamas?: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Mucho gusto: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Encantado/a: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Igualmente: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Buenos Dias: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Buenas Tardes: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Buenas Noches:</a:t>
            </a: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5208587" y="1828800"/>
            <a:ext cx="4398899" cy="52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My name is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your name?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Pleased to meet you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Delighted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Likewise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Good morning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Good afternoon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Good evening/Good night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Copia el Inglés</a:t>
            </a:r>
          </a:p>
        </p:txBody>
      </p:sp>
      <p:sp>
        <p:nvSpPr>
          <p:cNvPr id="203" name="Shape 20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1143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Adiós-usual goodbye</a:t>
            </a:r>
          </a:p>
          <a:p>
            <a:pPr indent="1143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Hasta Luego-until next time/see you </a:t>
            </a:r>
            <a:r>
              <a:rPr lang="en-US" sz="31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ater</a:t>
            </a:r>
          </a:p>
          <a:p>
            <a:pPr indent="1143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Hasta Pronto-see you soon</a:t>
            </a:r>
          </a:p>
          <a:p>
            <a:pPr indent="1143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Hasta mañana-see you tomorrow</a:t>
            </a:r>
          </a:p>
          <a:p>
            <a:pPr indent="1143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Chao-so long, good bye </a:t>
            </a:r>
            <a:r>
              <a:rPr b="1" i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colloquial in Spain &amp; some countries in Latin America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 de la semana:</a:t>
            </a:r>
            <a:br>
              <a:rPr b="0" i="0" lang="en-US" sz="44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4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opia el vocabulario</a:t>
            </a:r>
          </a:p>
        </p:txBody>
      </p:sp>
      <p:sp>
        <p:nvSpPr>
          <p:cNvPr id="209" name="Shape 209"/>
          <p:cNvSpPr txBox="1"/>
          <p:nvPr>
            <p:ph idx="1" type="subTitle"/>
          </p:nvPr>
        </p:nvSpPr>
        <p:spPr>
          <a:xfrm>
            <a:off x="552450" y="1828800"/>
            <a:ext cx="42831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 gusta, ¿Te gusta?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Lunes: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Martes: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Miércoles: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Jueves: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Viernes: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Sábado y Domingo: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Shape 210"/>
          <p:cNvSpPr txBox="1"/>
          <p:nvPr/>
        </p:nvSpPr>
        <p:spPr>
          <a:xfrm>
            <a:off x="4952150" y="1828800"/>
            <a:ext cx="2134200" cy="433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Enero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Febrero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Marzo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Abril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Mayo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Junio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 txBox="1"/>
          <p:nvPr/>
        </p:nvSpPr>
        <p:spPr>
          <a:xfrm>
            <a:off x="6803000" y="1812150"/>
            <a:ext cx="2717700" cy="43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Julio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Agosto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Septiembre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Octubre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Noviembre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Diciembre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