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7620000" cx="101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Shape 9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Shape 10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Shape 10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762000" y="2366963"/>
            <a:ext cx="8636100" cy="1633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524000" y="4318000"/>
            <a:ext cx="7112099" cy="1947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803275" y="4895850"/>
            <a:ext cx="8636100" cy="15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1" i="0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803275" y="3228975"/>
            <a:ext cx="8636100" cy="16667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 rot="5400000">
            <a:off x="5269699" y="2645475"/>
            <a:ext cx="6097500" cy="2159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 rot="5400000">
            <a:off x="875549" y="562724"/>
            <a:ext cx="6097500" cy="6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 rot="5400000">
            <a:off x="2793199" y="168974"/>
            <a:ext cx="4573500" cy="86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1990725" y="5334000"/>
            <a:ext cx="6096000" cy="6302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1" name="Shape 31"/>
          <p:cNvSpPr/>
          <p:nvPr>
            <p:ph idx="2" type="pic"/>
          </p:nvPr>
        </p:nvSpPr>
        <p:spPr>
          <a:xfrm>
            <a:off x="1990725" y="681037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1990725" y="5964237"/>
            <a:ext cx="6096000" cy="893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508000" y="303212"/>
            <a:ext cx="3343200" cy="12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3971925" y="303212"/>
            <a:ext cx="5680199" cy="6503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508000" y="1593850"/>
            <a:ext cx="3343200" cy="521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508000" y="304800"/>
            <a:ext cx="9144000" cy="1269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508000" y="1704975"/>
            <a:ext cx="44895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508000" y="2416175"/>
            <a:ext cx="44895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81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1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5400" lvl="3" marL="1600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5400" lvl="4" marL="2057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5400" lvl="5" marL="2514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5400" lvl="6" marL="2971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5400" lvl="7" marL="3429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5400" lvl="8" marL="3886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3" type="body"/>
          </p:nvPr>
        </p:nvSpPr>
        <p:spPr>
          <a:xfrm>
            <a:off x="5160962" y="1704975"/>
            <a:ext cx="4490999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4" type="body"/>
          </p:nvPr>
        </p:nvSpPr>
        <p:spPr>
          <a:xfrm>
            <a:off x="5160962" y="2416175"/>
            <a:ext cx="4490999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81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1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5400" lvl="3" marL="1600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5400" lvl="4" marL="2057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5400" lvl="5" marL="2514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5400" lvl="6" marL="2971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5400" lvl="7" marL="3429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5400" lvl="8" marL="3886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27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190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254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600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2057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514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971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429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886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27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190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254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600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2057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514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971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429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886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552450" y="355600"/>
            <a:ext cx="9055199" cy="1168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b="0" i="0" lang="en-US" sz="49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Bellwork</a:t>
            </a:r>
          </a:p>
        </p:txBody>
      </p:sp>
      <p:sp>
        <p:nvSpPr>
          <p:cNvPr id="85" name="Shape 85"/>
          <p:cNvSpPr txBox="1"/>
          <p:nvPr>
            <p:ph idx="1" type="subTitle"/>
          </p:nvPr>
        </p:nvSpPr>
        <p:spPr>
          <a:xfrm>
            <a:off x="552450" y="1828800"/>
            <a:ext cx="9055199" cy="48941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43180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b="0" i="0" lang="en-US" sz="3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María ____ español. (hablar)</a:t>
            </a:r>
          </a:p>
          <a:p>
            <a:pPr indent="-43180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b="0" i="0" lang="en-US" sz="3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Carlos ____ con su novia. (vivir)</a:t>
            </a:r>
          </a:p>
          <a:p>
            <a:pPr indent="-43180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b="0" i="0" lang="en-US" sz="3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Nosotros ____. (comer)</a:t>
            </a:r>
          </a:p>
          <a:p>
            <a:pPr indent="-43180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b="0" i="0" lang="en-US" sz="3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¿_____ tú a la escuela temprano o tarde? (llegar)</a:t>
            </a:r>
          </a:p>
          <a:p>
            <a:pPr indent="-43180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b="0" i="0" lang="en-US" sz="3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Yo ____ la computadora. (tener que usar)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ctrTitle"/>
          </p:nvPr>
        </p:nvSpPr>
        <p:spPr>
          <a:xfrm>
            <a:off x="552450" y="355600"/>
            <a:ext cx="9055199" cy="1168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b="0" i="0" lang="en-US" sz="49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Vocabulario</a:t>
            </a:r>
          </a:p>
        </p:txBody>
      </p:sp>
      <p:sp>
        <p:nvSpPr>
          <p:cNvPr id="91" name="Shape 91"/>
          <p:cNvSpPr txBox="1"/>
          <p:nvPr>
            <p:ph idx="1" type="subTitle"/>
          </p:nvPr>
        </p:nvSpPr>
        <p:spPr>
          <a:xfrm>
            <a:off x="552450" y="1828800"/>
            <a:ext cx="9055199" cy="48941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3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¿Qué desean tomar?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3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¿Está incluido el	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3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servicio?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3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una sorpresa	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3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enseguida	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b="0" i="0" sz="31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b="0" i="0" sz="31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ctrTitle"/>
          </p:nvPr>
        </p:nvSpPr>
        <p:spPr>
          <a:xfrm>
            <a:off x="552450" y="355600"/>
            <a:ext cx="9055199" cy="1168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b="0" i="0" lang="en-US" sz="49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TPR</a:t>
            </a:r>
          </a:p>
        </p:txBody>
      </p:sp>
      <p:sp>
        <p:nvSpPr>
          <p:cNvPr id="97" name="Shape 97"/>
          <p:cNvSpPr txBox="1"/>
          <p:nvPr>
            <p:ph idx="1" type="subTitle"/>
          </p:nvPr>
        </p:nvSpPr>
        <p:spPr>
          <a:xfrm>
            <a:off x="552450" y="1828800"/>
            <a:ext cx="9055199" cy="48941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3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Ven acá: come here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3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Pon: place/put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b="0" i="0" sz="31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3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Commands: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3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Vas a tomar el desayuno/el almuerzo/la cena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3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Pon la mantequilla en el panecillo. Come la hamburguesa/la pizza/el bocadillo.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b="0" i="0" sz="31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b="0" i="0" sz="31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ctrTitle"/>
          </p:nvPr>
        </p:nvSpPr>
        <p:spPr>
          <a:xfrm>
            <a:off x="552450" y="355600"/>
            <a:ext cx="9055199" cy="1168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b="0" i="0" lang="en-US" sz="49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Trabajo en Clase</a:t>
            </a:r>
          </a:p>
        </p:txBody>
      </p:sp>
      <p:sp>
        <p:nvSpPr>
          <p:cNvPr id="103" name="Shape 103"/>
          <p:cNvSpPr txBox="1"/>
          <p:nvPr>
            <p:ph idx="1" type="subTitle"/>
          </p:nvPr>
        </p:nvSpPr>
        <p:spPr>
          <a:xfrm>
            <a:off x="552450" y="1828800"/>
            <a:ext cx="9055199" cy="48941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3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Pg 134 1-3 with shoulder partners.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ctrTitle"/>
          </p:nvPr>
        </p:nvSpPr>
        <p:spPr>
          <a:xfrm>
            <a:off x="552450" y="355600"/>
            <a:ext cx="9055199" cy="1168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b="0" i="0" lang="en-US" sz="49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Ordering Food in Spanish</a:t>
            </a:r>
          </a:p>
        </p:txBody>
      </p:sp>
      <p:sp>
        <p:nvSpPr>
          <p:cNvPr id="109" name="Shape 109"/>
          <p:cNvSpPr txBox="1"/>
          <p:nvPr>
            <p:ph idx="1" type="subTitle"/>
          </p:nvPr>
        </p:nvSpPr>
        <p:spPr>
          <a:xfrm>
            <a:off x="552450" y="1828800"/>
            <a:ext cx="9055199" cy="48941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3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El/la Mesero/a: ¿Qué vas a cenar?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3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El/la Cliente/a: ¿Qué me recomienda?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3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El/la Mesero/a: La ensalada de lechuga y tomates, el arroz y frijoles, y si quieres carne te recomiendo el pollo asado.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b="0" i="0" sz="31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